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037" r:id="rId1"/>
  </p:sldMasterIdLst>
  <p:notesMasterIdLst>
    <p:notesMasterId r:id="rId40"/>
  </p:notesMasterIdLst>
  <p:handoutMasterIdLst>
    <p:handoutMasterId r:id="rId41"/>
  </p:handoutMasterIdLst>
  <p:sldIdLst>
    <p:sldId id="272" r:id="rId2"/>
    <p:sldId id="381" r:id="rId3"/>
    <p:sldId id="275" r:id="rId4"/>
    <p:sldId id="338" r:id="rId5"/>
    <p:sldId id="346" r:id="rId6"/>
    <p:sldId id="347" r:id="rId7"/>
    <p:sldId id="348" r:id="rId8"/>
    <p:sldId id="339" r:id="rId9"/>
    <p:sldId id="390" r:id="rId10"/>
    <p:sldId id="391" r:id="rId11"/>
    <p:sldId id="384" r:id="rId12"/>
    <p:sldId id="385" r:id="rId13"/>
    <p:sldId id="386" r:id="rId14"/>
    <p:sldId id="387" r:id="rId15"/>
    <p:sldId id="388" r:id="rId16"/>
    <p:sldId id="389" r:id="rId17"/>
    <p:sldId id="343" r:id="rId18"/>
    <p:sldId id="318" r:id="rId19"/>
    <p:sldId id="319" r:id="rId20"/>
    <p:sldId id="345" r:id="rId21"/>
    <p:sldId id="321" r:id="rId22"/>
    <p:sldId id="344" r:id="rId23"/>
    <p:sldId id="371" r:id="rId24"/>
    <p:sldId id="372" r:id="rId25"/>
    <p:sldId id="374" r:id="rId26"/>
    <p:sldId id="382" r:id="rId27"/>
    <p:sldId id="377" r:id="rId28"/>
    <p:sldId id="383" r:id="rId29"/>
    <p:sldId id="368" r:id="rId30"/>
    <p:sldId id="369" r:id="rId31"/>
    <p:sldId id="392" r:id="rId32"/>
    <p:sldId id="393" r:id="rId33"/>
    <p:sldId id="395" r:id="rId34"/>
    <p:sldId id="394" r:id="rId35"/>
    <p:sldId id="334" r:id="rId36"/>
    <p:sldId id="335" r:id="rId37"/>
    <p:sldId id="336" r:id="rId38"/>
    <p:sldId id="337" r:id="rId39"/>
  </p:sldIdLst>
  <p:sldSz cx="7315200" cy="4114800"/>
  <p:notesSz cx="6858000" cy="9144000"/>
  <p:defaultTextStyle>
    <a:defPPr>
      <a:defRPr lang="en-US"/>
    </a:defPPr>
    <a:lvl1pPr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322263" indent="-11747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646113" indent="-238125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969963" indent="-35718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293813" indent="-477838" algn="l" defTabSz="322263" rtl="0" fontAlgn="base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>
          <p15:clr>
            <a:srgbClr val="A4A3A4"/>
          </p15:clr>
        </p15:guide>
        <p15:guide id="2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00C7D6"/>
    <a:srgbClr val="F8981D"/>
    <a:srgbClr val="8D6ED9"/>
    <a:srgbClr val="009DDF"/>
    <a:srgbClr val="C26FD6"/>
    <a:srgbClr val="EC634D"/>
    <a:srgbClr val="7AC83E"/>
    <a:srgbClr val="A9D425"/>
    <a:srgbClr val="F9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>
      <p:cViewPr varScale="1">
        <p:scale>
          <a:sx n="171" d="100"/>
          <a:sy n="171" d="100"/>
        </p:scale>
        <p:origin x="696" y="138"/>
      </p:cViewPr>
      <p:guideLst>
        <p:guide orient="horz" pos="1296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623AC0A-85DE-4CA0-ADE2-5E13AD42D026}" type="datetime1">
              <a:rPr lang="en-US"/>
              <a:pPr>
                <a:defRPr/>
              </a:pPr>
              <a:t>9/14/2018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4A4A8D6-9470-4DB7-9BD7-445A27FC4B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210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21371C-CBB3-4368-A4D9-AA39F6B7E462}" type="datetime1">
              <a:rPr lang="en-US"/>
              <a:pPr>
                <a:defRPr/>
              </a:pPr>
              <a:t>9/14/2018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1B43CDF-1D78-47C9-9EB7-BA4F1CF35C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2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292100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5857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877888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171575" algn="l" defTabSz="585788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1465092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58111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51129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44147" algn="l" defTabSz="58603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7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36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1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20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722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B43CDF-1D78-47C9-9EB7-BA4F1CF35C0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1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54EE4CC-3770-4541-BBE6-62DDD48AE2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27F2BE2-5D9A-4769-9D9A-9410B1C6F7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7309785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4A7E4BD-75C0-45D5-8867-67C7C25D064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838200"/>
            <a:ext cx="3750994" cy="989297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57200" y="2501846"/>
            <a:ext cx="4953000" cy="786205"/>
          </a:xfrm>
          <a:prstGeom prst="rect">
            <a:avLst/>
          </a:prstGeom>
        </p:spPr>
        <p:txBody>
          <a:bodyPr lIns="58603" tIns="29301" rIns="58603" bIns="29301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33400" y="2343170"/>
            <a:ext cx="3557557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01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3772498" y="609600"/>
            <a:ext cx="3314102" cy="3359485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58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213360" y="1079138"/>
            <a:ext cx="3314102" cy="288994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" y="594186"/>
            <a:ext cx="3375061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705361" y="594186"/>
            <a:ext cx="3381239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0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llenge / 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6228" y="594186"/>
            <a:ext cx="3221233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Challenge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6" y="601138"/>
            <a:ext cx="294398" cy="2943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47" y="583623"/>
            <a:ext cx="294398" cy="294398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006954" y="594186"/>
            <a:ext cx="3168442" cy="296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00" b="1">
                <a:solidFill>
                  <a:schemeClr val="accent1"/>
                </a:solidFill>
              </a:defRPr>
            </a:lvl1pPr>
            <a:lvl2pPr marL="323850" indent="0">
              <a:buNone/>
              <a:defRPr sz="1200"/>
            </a:lvl2pPr>
            <a:lvl3pPr marL="647700" indent="0">
              <a:buNone/>
              <a:defRPr sz="1100"/>
            </a:lvl3pPr>
            <a:lvl4pPr marL="971550" indent="0">
              <a:buNone/>
              <a:defRPr sz="1000"/>
            </a:lvl4pPr>
            <a:lvl5pPr marL="1293812" indent="0">
              <a:buNone/>
              <a:defRPr sz="1000"/>
            </a:lvl5pPr>
          </a:lstStyle>
          <a:p>
            <a:pPr lvl="0"/>
            <a:r>
              <a:rPr lang="en-US" dirty="0"/>
              <a:t>Click to edit Solution text styles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213360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3611648" y="609600"/>
            <a:ext cx="1" cy="3374395"/>
          </a:xfrm>
          <a:prstGeom prst="line">
            <a:avLst/>
          </a:prstGeom>
          <a:ln w="3175">
            <a:solidFill>
              <a:srgbClr val="CACACA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3772498" y="1079139"/>
            <a:ext cx="3314102" cy="2889946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1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Chicag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lumn and Content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2098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4" name="Content Placeholder 2"/>
          <p:cNvSpPr>
            <a:spLocks noGrp="1"/>
          </p:cNvSpPr>
          <p:nvPr>
            <p:ph idx="13"/>
          </p:nvPr>
        </p:nvSpPr>
        <p:spPr>
          <a:xfrm>
            <a:off x="2514600" y="426453"/>
            <a:ext cx="4572000" cy="3261895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7150" y="1219200"/>
            <a:ext cx="2095500" cy="1676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323850" indent="0">
              <a:buNone/>
              <a:defRPr sz="1800" b="1">
                <a:solidFill>
                  <a:schemeClr val="bg1"/>
                </a:solidFill>
              </a:defRPr>
            </a:lvl2pPr>
            <a:lvl3pPr marL="647700" indent="0">
              <a:buNone/>
              <a:defRPr sz="1600" b="1">
                <a:solidFill>
                  <a:schemeClr val="bg1"/>
                </a:solidFill>
              </a:defRPr>
            </a:lvl3pPr>
            <a:lvl4pPr marL="971550" indent="0">
              <a:buNone/>
              <a:defRPr sz="1200" b="1">
                <a:solidFill>
                  <a:schemeClr val="bg1"/>
                </a:solidFill>
              </a:defRPr>
            </a:lvl4pPr>
            <a:lvl5pPr marL="1293812" indent="0">
              <a:buNone/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6" y="111555"/>
            <a:ext cx="898632" cy="804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56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/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6494" y="914400"/>
            <a:ext cx="6613106" cy="2713315"/>
          </a:xfrm>
          <a:prstGeom prst="rect">
            <a:avLst/>
          </a:prstGeom>
        </p:spPr>
        <p:txBody>
          <a:bodyPr lIns="58603" tIns="29301" rIns="58603" bIns="29301" anchor="t" anchorCtr="0">
            <a:noAutofit/>
          </a:bodyPr>
          <a:lstStyle>
            <a:lvl1pPr marL="285750" indent="-285750">
              <a:spcBef>
                <a:spcPts val="1800"/>
              </a:spcBef>
              <a:buFontTx/>
              <a:buBlip>
                <a:blip r:embed="rId3"/>
              </a:buBlip>
              <a:defRPr sz="20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 marL="3238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 marL="64770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 marL="971550" indent="0">
              <a:spcBef>
                <a:spcPts val="800"/>
              </a:spcBef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 marL="1293812" indent="0">
              <a:spcBef>
                <a:spcPts val="800"/>
              </a:spcBef>
              <a:buFont typeface="Arial"/>
              <a:buNone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Brief summary item list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494" y="437669"/>
            <a:ext cx="6622342" cy="349623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2400" b="1" i="0" baseline="0">
                <a:solidFill>
                  <a:srgbClr val="00C7D6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summary title style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95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827087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4800" y="180756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Resources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1000" y="1039678"/>
            <a:ext cx="6578600" cy="26670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2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7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Pro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885180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11430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How’d We Do?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914400" y="2068316"/>
            <a:ext cx="54864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b="0" dirty="0">
                <a:solidFill>
                  <a:schemeClr val="bg1"/>
                </a:solidFill>
                <a:latin typeface="+mj-lt"/>
              </a:rPr>
              <a:t>Remember to rate this session in the survey widget of the mobile app.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" y="461"/>
            <a:ext cx="7313556" cy="41138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22" y="461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5800" y="1359357"/>
            <a:ext cx="59436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0" y="685800"/>
            <a:ext cx="59436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3200" b="1" dirty="0">
                <a:solidFill>
                  <a:srgbClr val="00C7D6"/>
                </a:solidFill>
                <a:latin typeface="+mj-lt"/>
              </a:rPr>
              <a:t>Meet Our Sponsors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495300" y="1538102"/>
            <a:ext cx="6324600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200" b="0" dirty="0">
                <a:solidFill>
                  <a:schemeClr val="bg1"/>
                </a:solidFill>
                <a:latin typeface="+mj-lt"/>
              </a:rPr>
              <a:t>Visit our sponsors in the Community Pavilion to learn about their services and Relativity integrations. Submit your completed sponsor passport for the chance to win one</a:t>
            </a:r>
            <a:r>
              <a:rPr lang="en-US" sz="2200" b="0" baseline="0" dirty="0">
                <a:solidFill>
                  <a:schemeClr val="bg1"/>
                </a:solidFill>
                <a:latin typeface="+mj-lt"/>
              </a:rPr>
              <a:t> of three</a:t>
            </a:r>
            <a:r>
              <a:rPr lang="en-US" sz="2200" b="0" dirty="0">
                <a:solidFill>
                  <a:schemeClr val="bg1"/>
                </a:solidFill>
                <a:latin typeface="+mj-lt"/>
              </a:rPr>
              <a:t> Relativity Fest passes.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11555"/>
            <a:ext cx="898644" cy="80469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90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1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13716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4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812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2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0386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381000"/>
            <a:ext cx="2895600" cy="1371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2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 rot="5400000">
            <a:off x="1878821" y="2034541"/>
            <a:ext cx="3557557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74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 - 3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810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7051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029200" y="609600"/>
            <a:ext cx="1905000" cy="990600"/>
          </a:xfrm>
          <a:prstGeom prst="rect">
            <a:avLst/>
          </a:prstGeom>
        </p:spPr>
        <p:txBody>
          <a:bodyPr lIns="58603" tIns="29301" rIns="58603" bIns="29301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i="0" baseline="0">
                <a:solidFill>
                  <a:srgbClr val="00C7D6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7315200" cy="4114800"/>
          </a:xfrm>
          <a:prstGeom prst="rect">
            <a:avLst/>
          </a:prstGeom>
        </p:spPr>
      </p:pic>
      <p:sp>
        <p:nvSpPr>
          <p:cNvPr id="33" name="Rectangle 32"/>
          <p:cNvSpPr/>
          <p:nvPr userDrawn="1"/>
        </p:nvSpPr>
        <p:spPr>
          <a:xfrm>
            <a:off x="0" y="0"/>
            <a:ext cx="2971800" cy="4114800"/>
          </a:xfrm>
          <a:prstGeom prst="rect">
            <a:avLst/>
          </a:prstGeom>
          <a:gradFill flip="none" rotWithShape="1">
            <a:gsLst>
              <a:gs pos="38000">
                <a:schemeClr val="tx1">
                  <a:lumMod val="95000"/>
                  <a:lumOff val="5000"/>
                </a:schemeClr>
              </a:gs>
              <a:gs pos="67000">
                <a:schemeClr val="tx1">
                  <a:lumMod val="95000"/>
                  <a:lumOff val="5000"/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5" name="Rectangle 2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798731"/>
            <a:ext cx="7010400" cy="45719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00C7D6"/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" y="152400"/>
            <a:ext cx="670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sz="3600" b="1" dirty="0">
                <a:solidFill>
                  <a:srgbClr val="00C7D6"/>
                </a:solidFill>
                <a:latin typeface="+mj-lt"/>
              </a:rPr>
              <a:t>Agenda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6578600" cy="2743200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  <a:lvl2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2pPr>
            <a:lvl3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3pPr>
            <a:lvl4pPr>
              <a:spcBef>
                <a:spcPts val="800"/>
              </a:spcBef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4pPr>
            <a:lvl5pPr>
              <a:spcBef>
                <a:spcPts val="800"/>
              </a:spcBef>
              <a:buFont typeface="Arial"/>
              <a:buChar char="•"/>
              <a:defRPr sz="1200" b="0" i="0" baseline="0">
                <a:solidFill>
                  <a:schemeClr val="bg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2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00C7D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85800" y="1447800"/>
            <a:ext cx="5943600" cy="486951"/>
          </a:xfrm>
          <a:prstGeom prst="rect">
            <a:avLst/>
          </a:prstGeom>
        </p:spPr>
        <p:txBody>
          <a:bodyPr lIns="58603" tIns="29301" rIns="58603" bIns="29301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3600" b="1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85800" y="2193102"/>
            <a:ext cx="5943600" cy="486951"/>
          </a:xfrm>
          <a:prstGeom prst="rect">
            <a:avLst/>
          </a:prstGeom>
        </p:spPr>
        <p:txBody>
          <a:bodyPr lIns="58603" tIns="29301" rIns="58603" bIns="29301" anchor="t"/>
          <a:lstStyle>
            <a:lvl1pPr marL="0" indent="0" algn="ctr"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85800" y="2071183"/>
            <a:ext cx="59436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Box 5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1"/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459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Section Header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828800"/>
            <a:ext cx="6096000" cy="443753"/>
          </a:xfrm>
          <a:prstGeom prst="rect">
            <a:avLst/>
          </a:prstGeom>
        </p:spPr>
        <p:txBody>
          <a:bodyPr lIns="58603" tIns="29301" rIns="58603" bIns="29301" anchor="ctr"/>
          <a:lstStyle>
            <a:lvl1pPr algn="ctr">
              <a:spcAft>
                <a:spcPts val="0"/>
              </a:spcAft>
              <a:defRPr sz="3000" b="0" i="0" cap="none" baseline="0">
                <a:solidFill>
                  <a:srgbClr val="FFFFFF"/>
                </a:solidFill>
                <a:effectLst/>
                <a:latin typeface="+mj-lt"/>
                <a:cs typeface="Calibri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29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rd in the F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262626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04800" y="2865848"/>
            <a:ext cx="6202678" cy="182152"/>
          </a:xfrm>
          <a:prstGeom prst="rect">
            <a:avLst/>
          </a:prstGeom>
        </p:spPr>
        <p:txBody>
          <a:bodyPr lIns="54864" tIns="29301" rIns="58603" bIns="29301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baseline="0">
                <a:solidFill>
                  <a:schemeClr val="bg1"/>
                </a:solidFill>
                <a:latin typeface="+mj-lt"/>
                <a:cs typeface="Trebuchet MS" panose="020B0603020202020204" pitchFamily="34" charset="0"/>
              </a:defRPr>
            </a:lvl1pPr>
            <a:lvl2pPr marL="323688" indent="0">
              <a:buNone/>
              <a:defRPr sz="1400" b="1"/>
            </a:lvl2pPr>
            <a:lvl3pPr marL="647376" indent="0">
              <a:buNone/>
              <a:defRPr sz="1300" b="1"/>
            </a:lvl3pPr>
            <a:lvl4pPr marL="971065" indent="0">
              <a:buNone/>
              <a:defRPr sz="1200" b="1"/>
            </a:lvl4pPr>
            <a:lvl5pPr marL="1294753" indent="0">
              <a:buNone/>
              <a:defRPr sz="1200" b="1"/>
            </a:lvl5pPr>
            <a:lvl6pPr marL="1618442" indent="0">
              <a:buNone/>
              <a:defRPr sz="1200" b="1"/>
            </a:lvl6pPr>
            <a:lvl7pPr marL="1942131" indent="0">
              <a:buNone/>
              <a:defRPr sz="1200" b="1"/>
            </a:lvl7pPr>
            <a:lvl8pPr marL="2265819" indent="0">
              <a:buNone/>
              <a:defRPr sz="1200" b="1"/>
            </a:lvl8pPr>
            <a:lvl9pPr marL="2589508" indent="0">
              <a:buNone/>
              <a:defRPr sz="1200" b="1"/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" y="2582314"/>
            <a:ext cx="6202680" cy="262218"/>
          </a:xfrm>
          <a:prstGeom prst="rect">
            <a:avLst/>
          </a:prstGeom>
        </p:spPr>
        <p:txBody>
          <a:bodyPr lIns="54864" tIns="29301" rIns="58603" bIns="29301" anchor="ctr" anchorCtr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rgbClr val="F8981D"/>
                </a:solidFill>
                <a:latin typeface="+mj-lt"/>
                <a:cs typeface="Calibri"/>
              </a:defRPr>
            </a:lvl1pPr>
            <a:lvl2pPr marL="323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7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71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4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8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42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6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9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629505"/>
            <a:ext cx="6202680" cy="1871858"/>
          </a:xfrm>
          <a:prstGeom prst="rect">
            <a:avLst/>
          </a:prstGeom>
        </p:spPr>
        <p:txBody>
          <a:bodyPr lIns="58603" tIns="29301" rIns="58603" bIns="29301" anchor="b" anchorCtr="0">
            <a:normAutofit/>
          </a:bodyPr>
          <a:lstStyle>
            <a:lvl1pPr algn="l">
              <a:lnSpc>
                <a:spcPct val="100000"/>
              </a:lnSpc>
              <a:defRPr sz="1800" b="0" i="0" baseline="0">
                <a:solidFill>
                  <a:schemeClr val="bg1"/>
                </a:solidFill>
                <a:latin typeface="+mj-lt"/>
                <a:cs typeface="Calibri"/>
              </a:defRPr>
            </a:lvl1pPr>
          </a:lstStyle>
          <a:p>
            <a:pPr lvl="0"/>
            <a:r>
              <a:rPr lang="en-US" dirty="0"/>
              <a:t>“Click to edit testimonial from a really grateful and appreciative customer or industry expert.”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50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609599"/>
            <a:ext cx="6873240" cy="3358967"/>
          </a:xfrm>
          <a:prstGeom prst="rect">
            <a:avLst/>
          </a:prstGeom>
        </p:spPr>
        <p:txBody>
          <a:bodyPr lIns="58603" tIns="29301" rIns="58603" bIns="29301">
            <a:normAutofit/>
          </a:bodyPr>
          <a:lstStyle>
            <a:lvl1pPr marL="174625" indent="-174625">
              <a:spcBef>
                <a:spcPts val="1200"/>
              </a:spcBef>
              <a:defRPr sz="1300" b="0" i="0" baseline="0">
                <a:solidFill>
                  <a:schemeClr val="tx1"/>
                </a:solidFill>
                <a:latin typeface="+mj-lt"/>
                <a:cs typeface="Calibri"/>
              </a:defRPr>
            </a:lvl1pPr>
            <a:lvl2pPr marL="403225" indent="-20002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2pPr>
            <a:lvl3pPr marL="571500" indent="-168275">
              <a:spcBef>
                <a:spcPts val="600"/>
              </a:spcBef>
              <a:defRPr sz="1200" b="0" i="0" baseline="0">
                <a:solidFill>
                  <a:schemeClr val="tx1"/>
                </a:solidFill>
                <a:latin typeface="+mj-lt"/>
                <a:cs typeface="Calibri"/>
              </a:defRPr>
            </a:lvl3pPr>
            <a:lvl4pPr marL="746125" indent="-160338">
              <a:spcBef>
                <a:spcPts val="600"/>
              </a:spcBef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4pPr>
            <a:lvl5pPr marL="914400" indent="-160338">
              <a:spcBef>
                <a:spcPts val="600"/>
              </a:spcBef>
              <a:buFont typeface="Arial"/>
              <a:buChar char="•"/>
              <a:defRPr sz="1100" b="0" i="0" baseline="0">
                <a:solidFill>
                  <a:schemeClr val="tx1"/>
                </a:solidFill>
                <a:latin typeface="+mj-lt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87537"/>
            <a:ext cx="6934200" cy="288945"/>
          </a:xfrm>
          <a:prstGeom prst="rect">
            <a:avLst/>
          </a:prstGeom>
        </p:spPr>
        <p:txBody>
          <a:bodyPr lIns="58603" tIns="29301" rIns="58603" bIns="29301" anchor="ctr" anchorCtr="0">
            <a:no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09332" y="475966"/>
            <a:ext cx="1066800" cy="0"/>
          </a:xfrm>
          <a:prstGeom prst="line">
            <a:avLst/>
          </a:prstGeom>
          <a:ln w="28575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09332" y="464063"/>
            <a:ext cx="5886668" cy="0"/>
          </a:xfrm>
          <a:prstGeom prst="line">
            <a:avLst/>
          </a:prstGeom>
          <a:ln w="6350">
            <a:solidFill>
              <a:srgbClr val="CACACA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94" y="423623"/>
            <a:ext cx="899017" cy="80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 userDrawn="1"/>
        </p:nvSpPr>
        <p:spPr>
          <a:xfrm>
            <a:off x="7620" y="3960507"/>
            <a:ext cx="1371600" cy="1461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350" b="0" i="0" u="none" strike="noStrike" kern="1200" baseline="0" dirty="0">
                <a:solidFill>
                  <a:schemeClr val="bg2">
                    <a:lumMod val="90000"/>
                  </a:schemeClr>
                </a:solidFill>
                <a:latin typeface="+mj-lt"/>
                <a:ea typeface="ＭＳ Ｐゴシック" charset="-128"/>
                <a:cs typeface="Trebuchet MS"/>
              </a:rPr>
              <a:t>© Relativity.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066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71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322263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defTabSz="322263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293018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6pPr>
      <a:lvl7pPr marL="586037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7pPr>
      <a:lvl8pPr marL="879055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8pPr>
      <a:lvl9pPr marL="1172074" algn="ctr" defTabSz="323541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pitchFamily="34" charset="0"/>
        </a:defRPr>
      </a:lvl9pPr>
    </p:titleStyle>
    <p:bodyStyle>
      <a:lvl1pPr marL="241300" indent="-241300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3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23875" indent="-200025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0803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31888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54150" indent="-160338" algn="l" defTabSz="32226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780287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975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27664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1352" indent="-161844" algn="l" defTabSz="323688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368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7376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1065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94753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18442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42131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65819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89508" algn="l" defTabSz="32368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latform.relativity.com/9.6/Content/Publish_to_Relativity_Tool/Publish_to_Relativity_tool.htm?Highlight=Publish%20To%20Relativity" TargetMode="External"/><Relationship Id="rId3" Type="http://schemas.openxmlformats.org/officeDocument/2006/relationships/hyperlink" Target="https://platform.relativity.com/9.5/Content/Building_Relativity_applications/Building_your_first_application.htm" TargetMode="External"/><Relationship Id="rId7" Type="http://schemas.openxmlformats.org/officeDocument/2006/relationships/hyperlink" Target="https://platform.relativity.com/9.5/Content/Downloads/Relativity_templates_for_Visual_Studio.htm?Highlight=Templates" TargetMode="External"/><Relationship Id="rId2" Type="http://schemas.openxmlformats.org/officeDocument/2006/relationships/hyperlink" Target="https://platform.relativity.com/9.6/Content/Building_Relativity_applications/Building_your_first_application.htm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latform.relativity.com/9.6/Content/Downloads/Relativity_templates_for_Visual_Studio.htm?Highlight=Templates" TargetMode="External"/><Relationship Id="rId5" Type="http://schemas.openxmlformats.org/officeDocument/2006/relationships/hyperlink" Target="https://platform.relativity.com/9.5/Content/Customizing_workflows/Building_your_first_event_handler.htm" TargetMode="External"/><Relationship Id="rId4" Type="http://schemas.openxmlformats.org/officeDocument/2006/relationships/hyperlink" Target="https://platform.relativity.com/9.6/Content/Customizing_workflows/Building_your_first_event_handler.htm" TargetMode="External"/><Relationship Id="rId9" Type="http://schemas.openxmlformats.org/officeDocument/2006/relationships/hyperlink" Target="https://platform.relativity.com/9.5/Content/Publish_to_Relativity_Tool/Publish_to_Relativity_tool.htm?Highlight=Publish%20To%20Relativity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lativitydev/relativity-test-help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sd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nuget.org/packages/Gravity/" TargetMode="External"/><Relationship Id="rId4" Type="http://schemas.openxmlformats.org/officeDocument/2006/relationships/hyperlink" Target="https://github.com/tsdservices/gravit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elativity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relativitydev.github.io/" TargetMode="External"/><Relationship Id="rId4" Type="http://schemas.openxmlformats.org/officeDocument/2006/relationships/hyperlink" Target="https://devhelp.relativity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Building Applications for Relativity and </a:t>
            </a:r>
            <a:r>
              <a:rPr lang="en-US" dirty="0" err="1"/>
              <a:t>RelativityOne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46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Pre-created class files</a:t>
            </a:r>
          </a:p>
          <a:p>
            <a:pPr lvl="1"/>
            <a:r>
              <a:rPr lang="en-US" dirty="0"/>
              <a:t>Overridable functions</a:t>
            </a:r>
          </a:p>
          <a:p>
            <a:r>
              <a:rPr lang="en-US" dirty="0"/>
              <a:t>Auto-filled class attributes</a:t>
            </a:r>
          </a:p>
          <a:p>
            <a:pPr lvl="1"/>
            <a:r>
              <a:rPr lang="en-US" dirty="0"/>
              <a:t>GUID</a:t>
            </a:r>
          </a:p>
          <a:p>
            <a:pPr lvl="1"/>
            <a:r>
              <a:rPr lang="en-US" dirty="0"/>
              <a:t>Execution type</a:t>
            </a:r>
          </a:p>
          <a:p>
            <a:r>
              <a:rPr lang="en-US" dirty="0"/>
              <a:t>Version specific</a:t>
            </a:r>
          </a:p>
          <a:p>
            <a:pPr lvl="1"/>
            <a:r>
              <a:rPr lang="en-US" dirty="0"/>
              <a:t>Generally work across versions</a:t>
            </a:r>
          </a:p>
          <a:p>
            <a:r>
              <a:rPr lang="en-US" dirty="0"/>
              <a:t>Visual Studio Marketplace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</p:spTree>
    <p:extLst>
      <p:ext uri="{BB962C8B-B14F-4D97-AF65-F5344CB8AC3E}">
        <p14:creationId xmlns:p14="http://schemas.microsoft.com/office/powerpoint/2010/main" val="322474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AD2ED45B-7EA4-4422-9448-6609733FE23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451213" y="614496"/>
            <a:ext cx="2856077" cy="9940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70EFE9F-CB45-4A8F-9501-0B05DAD4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317" y="1820644"/>
            <a:ext cx="2616426" cy="181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8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Visual Studio project templates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B35108D-B79C-4089-969E-051084E512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0C9504F-D3E2-4C12-9A5A-28EB43808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89" y="982696"/>
            <a:ext cx="4696821" cy="25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6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B35108D-B79C-4089-969E-051084E512C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F72FF9E-390F-4007-AD61-23ED4FF40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49" y="987552"/>
            <a:ext cx="4692701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8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Extend Relativity</a:t>
            </a:r>
          </a:p>
          <a:p>
            <a:r>
              <a:rPr lang="en-US" dirty="0"/>
              <a:t>Customized workflows</a:t>
            </a:r>
          </a:p>
          <a:p>
            <a:pPr lvl="1"/>
            <a:r>
              <a:rPr lang="en-US" dirty="0"/>
              <a:t>Custom Objects (RDOs)</a:t>
            </a:r>
          </a:p>
          <a:p>
            <a:pPr lvl="1"/>
            <a:r>
              <a:rPr lang="en-US" dirty="0"/>
              <a:t>Extensibility Points</a:t>
            </a:r>
          </a:p>
          <a:p>
            <a:pPr lvl="2"/>
            <a:r>
              <a:rPr lang="en-US" dirty="0"/>
              <a:t>Event Handlers</a:t>
            </a:r>
          </a:p>
          <a:p>
            <a:pPr lvl="2"/>
            <a:r>
              <a:rPr lang="en-US" dirty="0"/>
              <a:t>Agents</a:t>
            </a:r>
          </a:p>
          <a:p>
            <a:pPr lvl="2"/>
            <a:r>
              <a:rPr lang="en-US" dirty="0"/>
              <a:t>Custom Pages</a:t>
            </a:r>
          </a:p>
          <a:p>
            <a:r>
              <a:rPr lang="en-US" dirty="0"/>
              <a:t>Exportable to other workspaces/instances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Relativity Applications</a:t>
            </a:r>
          </a:p>
          <a:p>
            <a:r>
              <a:rPr lang="en-US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680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Event handlers</a:t>
            </a:r>
          </a:p>
          <a:p>
            <a:pPr lvl="1"/>
            <a:r>
              <a:rPr lang="en-US" dirty="0"/>
              <a:t>Pre/post save</a:t>
            </a:r>
          </a:p>
          <a:p>
            <a:pPr lvl="1"/>
            <a:r>
              <a:rPr lang="en-US" dirty="0"/>
              <a:t>Pre/post install</a:t>
            </a:r>
          </a:p>
          <a:p>
            <a:pPr lvl="1"/>
            <a:r>
              <a:rPr lang="en-US" dirty="0"/>
              <a:t>Page interaction</a:t>
            </a:r>
          </a:p>
          <a:p>
            <a:r>
              <a:rPr lang="en-US" dirty="0"/>
              <a:t>Agents</a:t>
            </a:r>
          </a:p>
          <a:p>
            <a:pPr lvl="1"/>
            <a:r>
              <a:rPr lang="en-US" dirty="0"/>
              <a:t>Background processes</a:t>
            </a:r>
          </a:p>
          <a:p>
            <a:r>
              <a:rPr lang="en-US" dirty="0"/>
              <a:t>Custom page </a:t>
            </a:r>
          </a:p>
          <a:p>
            <a:pPr lvl="1"/>
            <a:r>
              <a:rPr lang="en-US" dirty="0"/>
              <a:t>Customize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Extensibility Points Overview</a:t>
            </a:r>
          </a:p>
        </p:txBody>
      </p:sp>
    </p:spTree>
    <p:extLst>
      <p:ext uri="{BB962C8B-B14F-4D97-AF65-F5344CB8AC3E}">
        <p14:creationId xmlns:p14="http://schemas.microsoft.com/office/powerpoint/2010/main" val="188368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Quick upload of application files</a:t>
            </a:r>
          </a:p>
          <a:p>
            <a:pPr lvl="1"/>
            <a:r>
              <a:rPr lang="en-US" dirty="0"/>
              <a:t>Resource files</a:t>
            </a:r>
          </a:p>
          <a:p>
            <a:pPr lvl="1"/>
            <a:r>
              <a:rPr lang="en-US" dirty="0"/>
              <a:t>Custom pages</a:t>
            </a:r>
          </a:p>
          <a:p>
            <a:r>
              <a:rPr lang="en-US" dirty="0"/>
              <a:t>Set your configuration and publish with a Click!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Publish to Relativity</a:t>
            </a:r>
          </a:p>
        </p:txBody>
      </p:sp>
    </p:spTree>
    <p:extLst>
      <p:ext uri="{BB962C8B-B14F-4D97-AF65-F5344CB8AC3E}">
        <p14:creationId xmlns:p14="http://schemas.microsoft.com/office/powerpoint/2010/main" val="369782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Visual Studio Templates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C117DF6-5B84-480F-8354-DEC294752A0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3 Page 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1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Create a Relativity Application</a:t>
            </a:r>
          </a:p>
          <a:p>
            <a:pPr lvl="1"/>
            <a:r>
              <a:rPr lang="en-US" dirty="0">
                <a:hlinkClick r:id="rId2"/>
              </a:rPr>
              <a:t>"Build your first application"</a:t>
            </a:r>
            <a:endParaRPr lang="en-US" dirty="0">
              <a:hlinkClick r:id="rId3"/>
            </a:endParaRPr>
          </a:p>
          <a:p>
            <a:r>
              <a:rPr lang="en-US" dirty="0"/>
              <a:t>Develop a Relativity Event Handler</a:t>
            </a:r>
          </a:p>
          <a:p>
            <a:pPr lvl="1"/>
            <a:r>
              <a:rPr lang="en-US" dirty="0">
                <a:hlinkClick r:id="rId4"/>
              </a:rPr>
              <a:t>"Build your first event handler"</a:t>
            </a:r>
            <a:endParaRPr lang="en-US" dirty="0">
              <a:hlinkClick r:id="rId5"/>
            </a:endParaRPr>
          </a:p>
          <a:p>
            <a:r>
              <a:rPr lang="en-US" dirty="0"/>
              <a:t>Visual Studio Templates</a:t>
            </a:r>
          </a:p>
          <a:p>
            <a:pPr lvl="1"/>
            <a:r>
              <a:rPr lang="en-US" dirty="0">
                <a:hlinkClick r:id="rId6"/>
              </a:rPr>
              <a:t>"Visual Studio templates"</a:t>
            </a:r>
            <a:endParaRPr lang="en-US" dirty="0">
              <a:hlinkClick r:id="rId7"/>
            </a:endParaRPr>
          </a:p>
          <a:p>
            <a:r>
              <a:rPr lang="en-US" dirty="0"/>
              <a:t>Publish to Relativity</a:t>
            </a:r>
          </a:p>
          <a:p>
            <a:pPr lvl="1"/>
            <a:r>
              <a:rPr lang="en-US" dirty="0">
                <a:hlinkClick r:id="rId8"/>
              </a:rPr>
              <a:t>"Publish to Relativity tool"</a:t>
            </a:r>
            <a:endParaRPr lang="en-US" dirty="0">
              <a:hlinkClick r:id="rId9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Documentation</a:t>
            </a:r>
          </a:p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0972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2E144D-7411-4A49-A036-A29D77C49D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 smtClean="0"/>
              <a:t>Chandra Alimeti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Maria Marinova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Carlos    Torres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Sample Application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388572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400" dirty="0"/>
              <a:t>The </a:t>
            </a:r>
            <a:r>
              <a:rPr lang="en-US" sz="1400" dirty="0" smtClean="0"/>
              <a:t>Sample Relativity </a:t>
            </a:r>
            <a:r>
              <a:rPr lang="en-US" sz="1400" dirty="0"/>
              <a:t>application </a:t>
            </a:r>
            <a:r>
              <a:rPr lang="en-US" sz="1400" dirty="0" smtClean="0"/>
              <a:t>consists </a:t>
            </a:r>
            <a:r>
              <a:rPr lang="en-US" sz="1400" dirty="0"/>
              <a:t>of the </a:t>
            </a:r>
            <a:r>
              <a:rPr lang="en-US" sz="1400" dirty="0" smtClean="0"/>
              <a:t>following</a:t>
            </a:r>
            <a:endParaRPr lang="en-US" sz="1400" dirty="0"/>
          </a:p>
          <a:p>
            <a:pPr lvl="1"/>
            <a:r>
              <a:rPr lang="en-US" b="1" dirty="0"/>
              <a:t>Custom Object</a:t>
            </a:r>
            <a:endParaRPr lang="en-US" dirty="0"/>
          </a:p>
          <a:p>
            <a:pPr lvl="2"/>
            <a:r>
              <a:rPr lang="en-US" dirty="0"/>
              <a:t>Instance Metrics Job</a:t>
            </a:r>
          </a:p>
          <a:p>
            <a:pPr lvl="3"/>
            <a:r>
              <a:rPr lang="en-US" dirty="0"/>
              <a:t>Fields</a:t>
            </a:r>
          </a:p>
          <a:p>
            <a:pPr lvl="4"/>
            <a:r>
              <a:rPr lang="en-US" dirty="0"/>
              <a:t>Metrics</a:t>
            </a:r>
          </a:p>
          <a:p>
            <a:pPr lvl="4"/>
            <a:r>
              <a:rPr lang="en-US" dirty="0"/>
              <a:t> Status</a:t>
            </a:r>
          </a:p>
          <a:p>
            <a:pPr lvl="4"/>
            <a:r>
              <a:rPr lang="en-US" dirty="0"/>
              <a:t> Workspaces Count</a:t>
            </a:r>
          </a:p>
          <a:p>
            <a:pPr lvl="4"/>
            <a:r>
              <a:rPr lang="en-US" dirty="0"/>
              <a:t> Users Count</a:t>
            </a:r>
          </a:p>
          <a:p>
            <a:pPr lvl="4"/>
            <a:r>
              <a:rPr lang="en-US" dirty="0"/>
              <a:t> Groups Count</a:t>
            </a:r>
          </a:p>
          <a:p>
            <a:pPr lvl="4"/>
            <a:r>
              <a:rPr lang="en-US" dirty="0"/>
              <a:t> Errors</a:t>
            </a:r>
          </a:p>
          <a:p>
            <a:pPr lvl="1"/>
            <a:r>
              <a:rPr lang="en-US" b="1" dirty="0"/>
              <a:t>Event Handler</a:t>
            </a:r>
            <a:endParaRPr lang="en-US" dirty="0"/>
          </a:p>
          <a:p>
            <a:pPr lvl="2"/>
            <a:r>
              <a:rPr lang="en-US" dirty="0" err="1"/>
              <a:t>PreSaveStatusUpdate</a:t>
            </a:r>
            <a:endParaRPr lang="en-US" dirty="0"/>
          </a:p>
          <a:p>
            <a:pPr lvl="1"/>
            <a:r>
              <a:rPr lang="en-US" b="1" dirty="0"/>
              <a:t>Agent</a:t>
            </a:r>
            <a:endParaRPr lang="en-US" dirty="0"/>
          </a:p>
          <a:p>
            <a:pPr lvl="2"/>
            <a:r>
              <a:rPr lang="en-US" dirty="0"/>
              <a:t>Instance Metrics Calculator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Sample Application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7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Section 4 Page </a:t>
            </a:r>
            <a:r>
              <a:rPr lang="en-US" dirty="0" smtClean="0">
                <a:cs typeface="Arial"/>
              </a:rPr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25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6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/>
              <a:t>Find software bugs early</a:t>
            </a:r>
          </a:p>
          <a:p>
            <a:r>
              <a:rPr lang="en-US"/>
              <a:t>Facilitates change</a:t>
            </a:r>
          </a:p>
          <a:p>
            <a:r>
              <a:rPr lang="en-US"/>
              <a:t>Simplifies integration</a:t>
            </a:r>
          </a:p>
          <a:p>
            <a:r>
              <a:rPr lang="en-US"/>
              <a:t>Provides 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Unit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Unit </a:t>
            </a:r>
            <a:r>
              <a:rPr lang="en-US" dirty="0"/>
              <a:t>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</a:t>
            </a:r>
            <a:r>
              <a:rPr lang="en-US" dirty="0" smtClean="0"/>
              <a:t>5 </a:t>
            </a:r>
            <a:r>
              <a:rPr lang="en-US" dirty="0"/>
              <a:t>Page </a:t>
            </a:r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00D8EC2-251F-D64F-A957-1ACAFC0B8F2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Necessary to verify whether the software modules work in unity</a:t>
            </a:r>
          </a:p>
          <a:p>
            <a:r>
              <a:rPr lang="en-US" dirty="0"/>
              <a:t>Test custom applications when new versions of Relativity are released</a:t>
            </a:r>
          </a:p>
          <a:p>
            <a:r>
              <a:rPr lang="en-US" dirty="0"/>
              <a:t>RelativityOne and integration tests</a:t>
            </a:r>
          </a:p>
          <a:p>
            <a:r>
              <a:rPr lang="en-US" dirty="0"/>
              <a:t>Relativity test helpers for integration tests</a:t>
            </a:r>
          </a:p>
          <a:p>
            <a:pPr lvl="1"/>
            <a:r>
              <a:rPr lang="en-US" dirty="0"/>
              <a:t>Open source project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https://github.com/relativitydev/relativity-test-helpers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Integration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3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Integration Tests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DC69085-40AD-407B-A695-05B002EEDD8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Section 6</a:t>
            </a:r>
            <a:r>
              <a:rPr lang="en-US" dirty="0" smtClean="0"/>
              <a:t> </a:t>
            </a:r>
            <a:r>
              <a:rPr lang="en-US" dirty="0"/>
              <a:t>Page </a:t>
            </a:r>
            <a:r>
              <a:rPr lang="en-US" dirty="0" smtClean="0"/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5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Gravity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6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58603" tIns="29301" rIns="58603" bIns="29301" anchor="t">
            <a:normAutofit/>
          </a:bodyPr>
          <a:lstStyle/>
          <a:p>
            <a:pPr lvl="0"/>
            <a:r>
              <a:rPr lang="en-US" dirty="0"/>
              <a:t>Relativity Templates</a:t>
            </a:r>
          </a:p>
          <a:p>
            <a:pPr lvl="0"/>
            <a:r>
              <a:rPr lang="en-US" dirty="0"/>
              <a:t>Publish to Relativity </a:t>
            </a:r>
          </a:p>
          <a:p>
            <a:pPr lvl="0"/>
            <a:r>
              <a:rPr lang="en-US" dirty="0"/>
              <a:t>Unit Tests</a:t>
            </a:r>
          </a:p>
          <a:p>
            <a:pPr lvl="0"/>
            <a:r>
              <a:rPr lang="en-US" dirty="0"/>
              <a:t>Integration Tests</a:t>
            </a:r>
          </a:p>
          <a:p>
            <a:pPr lvl="0"/>
            <a:r>
              <a:rPr lang="en-US" dirty="0"/>
              <a:t>Run Integration Tests as CI</a:t>
            </a:r>
          </a:p>
          <a:p>
            <a:pPr lvl="0"/>
            <a:r>
              <a:rPr lang="en-US" dirty="0"/>
              <a:t>Gravity </a:t>
            </a:r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Developed by TSD</a:t>
            </a:r>
          </a:p>
          <a:p>
            <a:pPr lvl="1"/>
            <a:r>
              <a:rPr lang="en-US" dirty="0">
                <a:hlinkClick r:id="rId3"/>
              </a:rPr>
              <a:t>https://www.tsd.com/</a:t>
            </a:r>
            <a:endParaRPr lang="en-US" dirty="0"/>
          </a:p>
          <a:p>
            <a:r>
              <a:rPr lang="en-US" dirty="0"/>
              <a:t>Open source project on Github</a:t>
            </a:r>
          </a:p>
          <a:p>
            <a:pPr lvl="1"/>
            <a:r>
              <a:rPr lang="en-US" dirty="0">
                <a:hlinkClick r:id="rId4"/>
              </a:rPr>
              <a:t>https://github.com/tsdservices/gravity</a:t>
            </a:r>
            <a:endParaRPr lang="en-US" dirty="0"/>
          </a:p>
          <a:p>
            <a:r>
              <a:rPr lang="en-US" dirty="0"/>
              <a:t>CRUDQ Framework for Relativity Custom Development using .NET objects</a:t>
            </a:r>
          </a:p>
          <a:p>
            <a:r>
              <a:rPr lang="en-US" dirty="0"/>
              <a:t>Easy to work with as data is returned in the form of .NET objects; all the field conversions are done for you by Gravity.</a:t>
            </a:r>
          </a:p>
          <a:p>
            <a:r>
              <a:rPr lang="en-US" dirty="0"/>
              <a:t>Prevent any future issues caused by changes in Relativity APIs</a:t>
            </a:r>
          </a:p>
          <a:p>
            <a:r>
              <a:rPr lang="en-US" dirty="0"/>
              <a:t>NuGet package</a:t>
            </a:r>
          </a:p>
          <a:p>
            <a:pPr lvl="1"/>
            <a:r>
              <a:rPr lang="en-US" dirty="0">
                <a:hlinkClick r:id="rId5"/>
              </a:rPr>
              <a:t>https://www.nuget.org/packages/Gravity/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Gravity API</a:t>
            </a:r>
          </a:p>
        </p:txBody>
      </p:sp>
    </p:spTree>
    <p:extLst>
      <p:ext uri="{BB962C8B-B14F-4D97-AF65-F5344CB8AC3E}">
        <p14:creationId xmlns:p14="http://schemas.microsoft.com/office/powerpoint/2010/main" val="230496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A66B386-0054-41A6-93F8-FE178280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Models – </a:t>
            </a:r>
            <a:r>
              <a:rPr lang="en-US" err="1"/>
              <a:t>PurchaseOrder</a:t>
            </a:r>
            <a:r>
              <a:rPr lang="en-US"/>
              <a:t> &amp; </a:t>
            </a:r>
            <a:r>
              <a:rPr lang="en-US" err="1"/>
              <a:t>EmailRequest</a:t>
            </a:r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B50AB5D-9835-486B-95AC-7ACE260AA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4" y="491489"/>
            <a:ext cx="3903346" cy="1845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789EF23-F4A3-4EBE-94A2-8E44C017D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3" y="2336730"/>
            <a:ext cx="3806191" cy="16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6A38862-BCD1-441E-8EB1-2173FF38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065" y="657225"/>
            <a:ext cx="3139284" cy="11830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0076A384-6D5A-465A-95F0-DABA2972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Gravity vs. After Gravity – (Agent Example)</a:t>
            </a:r>
            <a:endParaRPr lang="bg-BG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14D66146-9E3B-4755-B693-762ED7BA899E}"/>
              </a:ext>
            </a:extLst>
          </p:cNvPr>
          <p:cNvCxnSpPr/>
          <p:nvPr/>
        </p:nvCxnSpPr>
        <p:spPr>
          <a:xfrm>
            <a:off x="4145042" y="613476"/>
            <a:ext cx="0" cy="33591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xmlns="" id="{311B254F-2624-1449-A340-9218062B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0" y="613476"/>
            <a:ext cx="3998489" cy="3359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0969C4A-7903-8D4F-9937-B2D1F9DE95EB}"/>
              </a:ext>
            </a:extLst>
          </p:cNvPr>
          <p:cNvSpPr/>
          <p:nvPr/>
        </p:nvSpPr>
        <p:spPr>
          <a:xfrm>
            <a:off x="240644" y="768576"/>
            <a:ext cx="3875085" cy="346449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9977713-1E12-B04D-A7D6-2044D0D1BACF}"/>
              </a:ext>
            </a:extLst>
          </p:cNvPr>
          <p:cNvSpPr/>
          <p:nvPr/>
        </p:nvSpPr>
        <p:spPr>
          <a:xfrm>
            <a:off x="4269734" y="785661"/>
            <a:ext cx="3020452" cy="222237"/>
          </a:xfrm>
          <a:prstGeom prst="rect">
            <a:avLst/>
          </a:prstGeom>
          <a:solidFill>
            <a:schemeClr val="accent4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05F8B9D-6A37-8B48-B396-3B6DAA5B2A9F}"/>
              </a:ext>
            </a:extLst>
          </p:cNvPr>
          <p:cNvSpPr/>
          <p:nvPr/>
        </p:nvSpPr>
        <p:spPr>
          <a:xfrm>
            <a:off x="238619" y="1138655"/>
            <a:ext cx="3875086" cy="1691821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159D292-DC46-DC40-B6A6-40DB3DD90668}"/>
              </a:ext>
            </a:extLst>
          </p:cNvPr>
          <p:cNvSpPr/>
          <p:nvPr/>
        </p:nvSpPr>
        <p:spPr>
          <a:xfrm>
            <a:off x="4269733" y="1032905"/>
            <a:ext cx="3020453" cy="222237"/>
          </a:xfrm>
          <a:prstGeom prst="rect">
            <a:avLst/>
          </a:prstGeom>
          <a:solidFill>
            <a:schemeClr val="accent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19F3DCB-0B83-394C-AED9-087F9CB0A998}"/>
              </a:ext>
            </a:extLst>
          </p:cNvPr>
          <p:cNvSpPr/>
          <p:nvPr/>
        </p:nvSpPr>
        <p:spPr>
          <a:xfrm>
            <a:off x="238619" y="2999776"/>
            <a:ext cx="3875086" cy="540197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348785A-1643-EC49-AC65-180CE513B42E}"/>
              </a:ext>
            </a:extLst>
          </p:cNvPr>
          <p:cNvSpPr/>
          <p:nvPr/>
        </p:nvSpPr>
        <p:spPr>
          <a:xfrm>
            <a:off x="4265685" y="1469652"/>
            <a:ext cx="3024500" cy="95896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A0C1D81-7ABA-FB4F-8433-256F03BAEAC8}"/>
              </a:ext>
            </a:extLst>
          </p:cNvPr>
          <p:cNvSpPr/>
          <p:nvPr/>
        </p:nvSpPr>
        <p:spPr>
          <a:xfrm>
            <a:off x="238619" y="3588906"/>
            <a:ext cx="3875086" cy="120367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A4326BD-B0B4-764A-8F1B-ED0E1444CAC9}"/>
              </a:ext>
            </a:extLst>
          </p:cNvPr>
          <p:cNvSpPr/>
          <p:nvPr/>
        </p:nvSpPr>
        <p:spPr>
          <a:xfrm>
            <a:off x="4265685" y="1565548"/>
            <a:ext cx="3024500" cy="95896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err="1"/>
          </a:p>
        </p:txBody>
      </p:sp>
    </p:spTree>
    <p:extLst>
      <p:ext uri="{BB962C8B-B14F-4D97-AF65-F5344CB8AC3E}">
        <p14:creationId xmlns:p14="http://schemas.microsoft.com/office/powerpoint/2010/main" val="45188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309656E0-44A5-42E6-984B-F4E686BC233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PR225233 - Gravity: An Open Framework for </a:t>
            </a:r>
            <a:r>
              <a:rPr lang="en-US" b="1"/>
              <a:t>Relativity Developers</a:t>
            </a:r>
          </a:p>
          <a:p>
            <a:r>
              <a:rPr lang="en-US" b="1"/>
              <a:t>Need </a:t>
            </a:r>
            <a:r>
              <a:rPr lang="en-US" b="1" dirty="0"/>
              <a:t>more information? Stop by TSD’s booth.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E6DFFC-72AF-4F64-A71A-8AB2BE9915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Fest Session</a:t>
            </a:r>
          </a:p>
        </p:txBody>
      </p:sp>
    </p:spTree>
    <p:extLst>
      <p:ext uri="{BB962C8B-B14F-4D97-AF65-F5344CB8AC3E}">
        <p14:creationId xmlns:p14="http://schemas.microsoft.com/office/powerpoint/2010/main" val="123315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/>
              <a:t>Gravity API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95F7DD-D4C2-C048-956C-DD714223CE5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 smtClean="0"/>
              <a:t>Section 7 Page 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4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600"/>
              </a:spcBef>
            </a:pPr>
            <a:r>
              <a:rPr lang="en-US" dirty="0"/>
              <a:t>Relativity Community (</a:t>
            </a:r>
            <a:r>
              <a:rPr lang="en-US" dirty="0">
                <a:hlinkClick r:id="rId3"/>
              </a:rPr>
              <a:t>community.relativity.com</a:t>
            </a:r>
            <a:r>
              <a:rPr lang="en-US" dirty="0"/>
              <a:t>)</a:t>
            </a:r>
          </a:p>
          <a:p>
            <a:pPr lvl="1">
              <a:spcBef>
                <a:spcPts val="600"/>
              </a:spcBef>
            </a:pPr>
            <a:r>
              <a:rPr lang="en-US"/>
              <a:t>Developer </a:t>
            </a:r>
            <a:r>
              <a:rPr lang="en-US" dirty="0"/>
              <a:t>Group</a:t>
            </a:r>
          </a:p>
          <a:p>
            <a:pPr lvl="0">
              <a:spcBef>
                <a:spcPts val="600"/>
              </a:spcBef>
            </a:pPr>
            <a:r>
              <a:rPr lang="en-US" dirty="0"/>
              <a:t>DevHelp Community (</a:t>
            </a:r>
            <a:r>
              <a:rPr lang="en-US" dirty="0">
                <a:hlinkClick r:id="rId4"/>
              </a:rPr>
              <a:t>devhelp.relativity.com</a:t>
            </a:r>
            <a:r>
              <a:rPr lang="en-US" dirty="0"/>
              <a:t>)</a:t>
            </a:r>
          </a:p>
          <a:p>
            <a:pPr lvl="0">
              <a:spcBef>
                <a:spcPts val="600"/>
              </a:spcBef>
            </a:pPr>
            <a:r>
              <a:rPr lang="en-US" dirty="0" err="1"/>
              <a:t>RelativityDev</a:t>
            </a:r>
            <a:r>
              <a:rPr lang="en-US" dirty="0"/>
              <a:t> GitHub (</a:t>
            </a:r>
            <a:r>
              <a:rPr lang="en-US" u="sng" dirty="0">
                <a:hlinkClick r:id="rId5"/>
              </a:rPr>
              <a:t>relativitydev.github.io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54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05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4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03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Getting Started</a:t>
            </a:r>
            <a:endParaRPr lang="en-US" b="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53432A-4880-3341-BC7B-3982DD4F9E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You should see a PDF on your workshop machine’s desktop.</a:t>
            </a:r>
          </a:p>
          <a:p>
            <a:r>
              <a:rPr lang="en-US" dirty="0"/>
              <a:t>This document contains all the instructions for today’s workshop.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Workbook</a:t>
            </a:r>
          </a:p>
          <a:p>
            <a:r>
              <a:rPr lang="en-US" dirty="0"/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145350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on Section 2.1 on Page 4 to access the </a:t>
            </a:r>
            <a:r>
              <a:rPr lang="en-US" dirty="0" smtClean="0"/>
              <a:t>various projects that will be used in the workshop.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Workshop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7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F363D3F5-D00B-4E9F-AE11-9236A2005E9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Follow instructions in Section 2.2 on Page </a:t>
            </a:r>
            <a:r>
              <a:rPr lang="en-US" dirty="0" smtClean="0"/>
              <a:t>5 </a:t>
            </a:r>
            <a:r>
              <a:rPr lang="en-US" dirty="0"/>
              <a:t>to setup DevVM for accessing Relativity.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EF1F48-31C5-4E1A-84DF-D75D55BFB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DevVM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3EFB809-3FED-46D2-A239-CBFF2ECE10E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cs typeface="Arial"/>
              </a:rPr>
              <a:t>Visual Studio Templates</a:t>
            </a:r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18A3D9-94E3-F248-900D-7240520DBF2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44B5AC9-4298-4E04-B2FB-0F3071E482E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4600" y="430247"/>
            <a:ext cx="4572000" cy="3261895"/>
          </a:xfrm>
        </p:spPr>
        <p:txBody>
          <a:bodyPr/>
          <a:lstStyle/>
          <a:p>
            <a:r>
              <a:rPr lang="en-US" dirty="0"/>
              <a:t>Visual Studio project templates + NuGet Packages</a:t>
            </a:r>
          </a:p>
          <a:p>
            <a:r>
              <a:rPr lang="en-US" dirty="0"/>
              <a:t>Creating a Relativity Application</a:t>
            </a:r>
          </a:p>
          <a:p>
            <a:r>
              <a:rPr lang="en-US" dirty="0"/>
              <a:t>Develop a Relativity Event Handler</a:t>
            </a:r>
          </a:p>
          <a:p>
            <a:r>
              <a:rPr lang="en-US" dirty="0"/>
              <a:t>Publish to Relativity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148575-4B07-4885-BBB3-80CA9D075A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Section Overview</a:t>
            </a:r>
          </a:p>
        </p:txBody>
      </p:sp>
    </p:spTree>
    <p:extLst>
      <p:ext uri="{BB962C8B-B14F-4D97-AF65-F5344CB8AC3E}">
        <p14:creationId xmlns:p14="http://schemas.microsoft.com/office/powerpoint/2010/main" val="275619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Relativity Redesign 3">
  <a:themeElements>
    <a:clrScheme name="Relativity Rebrand">
      <a:dk1>
        <a:srgbClr val="000000"/>
      </a:dk1>
      <a:lt1>
        <a:srgbClr val="FFFFFF"/>
      </a:lt1>
      <a:dk2>
        <a:srgbClr val="6E6259"/>
      </a:dk2>
      <a:lt2>
        <a:srgbClr val="8B817A"/>
      </a:lt2>
      <a:accent1>
        <a:srgbClr val="F8981D"/>
      </a:accent1>
      <a:accent2>
        <a:srgbClr val="FFAD33"/>
      </a:accent2>
      <a:accent3>
        <a:srgbClr val="00A5DB"/>
      </a:accent3>
      <a:accent4>
        <a:srgbClr val="098EBC"/>
      </a:accent4>
      <a:accent5>
        <a:srgbClr val="005776"/>
      </a:accent5>
      <a:accent6>
        <a:srgbClr val="F0EFEE"/>
      </a:accent6>
      <a:hlink>
        <a:srgbClr val="F8981D"/>
      </a:hlink>
      <a:folHlink>
        <a:srgbClr val="8B81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lIns="58603" tIns="29301" rIns="58603" bIns="29301" anchor="ctr"/>
      <a:lstStyle>
        <a:defPPr algn="l">
          <a:spcBef>
            <a:spcPts val="2400"/>
          </a:spcBef>
          <a:defRPr sz="32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524</Words>
  <Application>Microsoft Office PowerPoint</Application>
  <PresentationFormat>Custom</PresentationFormat>
  <Paragraphs>142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ＭＳ Ｐゴシック</vt:lpstr>
      <vt:lpstr>Arial</vt:lpstr>
      <vt:lpstr>Calibri</vt:lpstr>
      <vt:lpstr>Trebuchet MS</vt:lpstr>
      <vt:lpstr>1_Relativity Redesign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Models – PurchaseOrder &amp; EmailRequest</vt:lpstr>
      <vt:lpstr>Before Gravity vs. After Gravity – (Agent Example)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2018-09-14T17:21:05Z</dcterms:modified>
</cp:coreProperties>
</file>